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9" r:id="rId5"/>
    <p:sldId id="330" r:id="rId6"/>
    <p:sldId id="320" r:id="rId7"/>
    <p:sldId id="329" r:id="rId8"/>
    <p:sldId id="321" r:id="rId9"/>
    <p:sldId id="337" r:id="rId10"/>
    <p:sldId id="338" r:id="rId11"/>
    <p:sldId id="339" r:id="rId12"/>
    <p:sldId id="323" r:id="rId13"/>
    <p:sldId id="327" r:id="rId14"/>
    <p:sldId id="328" r:id="rId15"/>
    <p:sldId id="324" r:id="rId16"/>
    <p:sldId id="322" r:id="rId17"/>
  </p:sldIdLst>
  <p:sldSz cx="12192000" cy="6858000"/>
  <p:notesSz cx="6858000" cy="9144000"/>
  <p:embeddedFontLst>
    <p:embeddedFont>
      <p:font typeface="Avenir Next LT Pro" panose="020B0504020202020204" pitchFamily="34" charset="77"/>
      <p:regular r:id="rId20"/>
      <p:bold r:id="rId21"/>
      <p:italic r:id="rId22"/>
      <p:boldItalic r:id="rId23"/>
    </p:embeddedFont>
    <p:embeddedFont>
      <p:font typeface="Speak Pro" panose="020B0504020101020102" pitchFamily="34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4" autoAdjust="0"/>
    <p:restoredTop sz="95161" autoAdjust="0"/>
  </p:normalViewPr>
  <p:slideViewPr>
    <p:cSldViewPr snapToGrid="0">
      <p:cViewPr varScale="1">
        <p:scale>
          <a:sx n="115" d="100"/>
          <a:sy n="115" d="100"/>
        </p:scale>
        <p:origin x="208" y="37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9/11/25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9/11/25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0C6E9-C952-591C-E8D5-D4CAB95A1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F01B324B-CD58-B5EF-C9C3-4EB2A01472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99D4B09F-C86A-2F23-BE1E-117C61833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26B13BEE-45A5-6B2A-A5CD-CAFAF6808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3A35CF-963A-4DDA-B448-514D2F81E1F0}" type="slidenum">
              <a:rPr lang="en-GB" altLang="nl-BE"/>
              <a:pPr/>
              <a:t>2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755953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11F76-B8CF-158F-7F78-FA2562013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18AEE775-D99B-9CE3-8A90-25EBC5671E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771E8C0C-20F3-D892-479A-2B2FC0F41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452514C1-DDE8-AAE7-AB25-D93B0A991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3A35CF-963A-4DDA-B448-514D2F81E1F0}" type="slidenum">
              <a:rPr lang="en-GB" altLang="nl-BE"/>
              <a:pPr/>
              <a:t>13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67636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00C6AFB0-1958-46D9-959B-514AA8844F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D19B3D61-3612-4C26-A7E5-2D4697107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8F227DDD-3AA6-4596-8914-D5E8CCA95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3A35CF-963A-4DDA-B448-514D2F81E1F0}" type="slidenum">
              <a:rPr lang="en-GB" altLang="nl-BE"/>
              <a:pPr/>
              <a:t>3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3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E05E-406C-38A7-FD7E-03231D729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00B652EE-765A-0D14-86D9-0E1E5D4A0F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D5EFB304-65BD-14C7-C41B-FE1516B68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10936B95-F7D9-9746-1728-1269E9125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3A35CF-963A-4DDA-B448-514D2F81E1F0}" type="slidenum">
              <a:rPr lang="en-GB" altLang="nl-BE"/>
              <a:pPr/>
              <a:t>5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2485007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A2AD-EC6A-6F1F-6B72-09EDC7C3B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F26E8573-8E3C-2859-1010-8BD1B505CE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F3C35FE3-FCB9-4275-7C43-9B1F627CB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 dirty="0">
              <a:latin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81D33033-3708-6652-09A4-CB58BF408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3A35CF-963A-4DDA-B448-514D2F81E1F0}" type="slidenum">
              <a:rPr lang="en-GB" altLang="nl-BE"/>
              <a:pPr/>
              <a:t>6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3166456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503B7-7AD0-D27B-3931-F7E35CFB7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2C6FE025-32C4-4E11-38B8-9C0C98035A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4634C4F3-C077-DB18-B0D3-04C99C87E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 dirty="0">
              <a:latin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A1D2D95B-F709-DCC8-5D37-70946854C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3A35CF-963A-4DDA-B448-514D2F81E1F0}" type="slidenum">
              <a:rPr lang="en-GB" altLang="nl-BE"/>
              <a:pPr/>
              <a:t>7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58766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298-F275-C190-FC93-E1223E94E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B9A1BC82-578A-FE68-D74E-E6A841FF50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A406830B-0561-7706-2EB8-547345439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 dirty="0">
              <a:latin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97024B9E-65DF-1300-3C0C-DF8A5EB90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3A35CF-963A-4DDA-B448-514D2F81E1F0}" type="slidenum">
              <a:rPr lang="en-GB" altLang="nl-BE"/>
              <a:pPr/>
              <a:t>8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77885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657F4-9B26-8878-AAFD-BD296111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90D11362-E77F-51F1-F862-388F61CF15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68DAE5C0-3FA9-9DB0-B816-C25D455C9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6E00C48F-8907-D090-228C-5CE014778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3A35CF-963A-4DDA-B448-514D2F81E1F0}" type="slidenum">
              <a:rPr lang="en-GB" altLang="nl-BE"/>
              <a:pPr/>
              <a:t>9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3311644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5190-EB44-0529-4CC6-9F68815F6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4183F8A8-F506-47F9-8C42-26272B95C1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D8D2ABE9-902C-4B9B-CBA4-A886D0FCB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FF78C4FB-7F88-BBF3-CBAB-ECC6017FB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3A35CF-963A-4DDA-B448-514D2F81E1F0}" type="slidenum">
              <a:rPr lang="en-GB" altLang="nl-BE"/>
              <a:pPr/>
              <a:t>12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283545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9/11/25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9/11/25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9/11/25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9/11/25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9/11/25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3414" y="4067948"/>
            <a:ext cx="10705173" cy="840000"/>
          </a:xfrm>
        </p:spPr>
        <p:txBody>
          <a:bodyPr anchor="t">
            <a:normAutofit/>
          </a:bodyPr>
          <a:lstStyle>
            <a:lvl1pPr algn="ctr">
              <a:defRPr sz="4267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3414" y="5148339"/>
            <a:ext cx="10705173" cy="44213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14DE5C-8080-5C46-A6FD-CE21845CBC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5660250"/>
            <a:ext cx="9144000" cy="29772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189" indent="0" algn="ctr">
              <a:buNone/>
              <a:defRPr sz="1333">
                <a:solidFill>
                  <a:schemeClr val="bg2"/>
                </a:solidFill>
              </a:defRPr>
            </a:lvl2pPr>
            <a:lvl3pPr marL="914377" indent="0" algn="ctr">
              <a:buNone/>
              <a:defRPr sz="1333">
                <a:solidFill>
                  <a:schemeClr val="bg2"/>
                </a:solidFill>
              </a:defRPr>
            </a:lvl3pPr>
            <a:lvl4pPr marL="1371566" indent="0" algn="ctr">
              <a:buNone/>
              <a:defRPr sz="1333">
                <a:solidFill>
                  <a:schemeClr val="bg2"/>
                </a:solidFill>
              </a:defRPr>
            </a:lvl4pPr>
            <a:lvl5pPr marL="1828754" indent="0" algn="ctr">
              <a:buNone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DEPARMENT TITLE GOES HERE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C9F3277-BCA4-2048-8982-0ECFBCEE7E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929998"/>
            <a:ext cx="9144000" cy="29772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189" indent="0" algn="ctr">
              <a:buNone/>
              <a:defRPr sz="1333">
                <a:solidFill>
                  <a:schemeClr val="bg2"/>
                </a:solidFill>
              </a:defRPr>
            </a:lvl2pPr>
            <a:lvl3pPr marL="914377" indent="0" algn="ctr">
              <a:buNone/>
              <a:defRPr sz="1333">
                <a:solidFill>
                  <a:schemeClr val="bg2"/>
                </a:solidFill>
              </a:defRPr>
            </a:lvl3pPr>
            <a:lvl4pPr marL="1371566" indent="0" algn="ctr">
              <a:buNone/>
              <a:defRPr sz="1333">
                <a:solidFill>
                  <a:schemeClr val="bg2"/>
                </a:solidFill>
              </a:defRPr>
            </a:lvl4pPr>
            <a:lvl5pPr marL="1828754" indent="0" algn="ctr">
              <a:buNone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PRESENTER NAME</a:t>
            </a:r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9FFC349A-F95C-A740-8D49-880377A16A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6185985"/>
            <a:ext cx="9144000" cy="29772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189" indent="0" algn="ctr">
              <a:buNone/>
              <a:defRPr sz="1333">
                <a:solidFill>
                  <a:schemeClr val="bg2"/>
                </a:solidFill>
              </a:defRPr>
            </a:lvl2pPr>
            <a:lvl3pPr marL="914377" indent="0" algn="ctr">
              <a:buNone/>
              <a:defRPr sz="1333">
                <a:solidFill>
                  <a:schemeClr val="bg2"/>
                </a:solidFill>
              </a:defRPr>
            </a:lvl3pPr>
            <a:lvl4pPr marL="1371566" indent="0" algn="ctr">
              <a:buNone/>
              <a:defRPr sz="1333">
                <a:solidFill>
                  <a:schemeClr val="bg2"/>
                </a:solidFill>
              </a:defRPr>
            </a:lvl4pPr>
            <a:lvl5pPr marL="1828754" indent="0" algn="ctr">
              <a:buNone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00 MONTH, 0000</a:t>
            </a:r>
            <a:endParaRPr lang="en-US" dirty="0"/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62714FFD-C328-D443-9C70-818983BFFED8}"/>
              </a:ext>
            </a:extLst>
          </p:cNvPr>
          <p:cNvSpPr txBox="1">
            <a:spLocks/>
          </p:cNvSpPr>
          <p:nvPr userDrawn="1"/>
        </p:nvSpPr>
        <p:spPr>
          <a:xfrm>
            <a:off x="-59471" y="-79296"/>
            <a:ext cx="5559236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CRICOS Provider No. 00300K (NT/VIC) I 03286A (NSW) | RTO Provider No. 0373</a:t>
            </a:r>
          </a:p>
        </p:txBody>
      </p:sp>
    </p:spTree>
    <p:extLst>
      <p:ext uri="{BB962C8B-B14F-4D97-AF65-F5344CB8AC3E}">
        <p14:creationId xmlns:p14="http://schemas.microsoft.com/office/powerpoint/2010/main" val="50174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9/11/25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AC01DD-C5D2-2743-A861-E23185D50B7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36761" y="1838485"/>
            <a:ext cx="10948827" cy="4531683"/>
          </a:xfrm>
        </p:spPr>
        <p:txBody>
          <a:bodyPr lIns="90000"/>
          <a:lstStyle>
            <a:lvl1pPr marL="359991" indent="-359991">
              <a:lnSpc>
                <a:spcPct val="100000"/>
              </a:lnSpc>
              <a:defRPr sz="3467">
                <a:solidFill>
                  <a:schemeClr val="tx1"/>
                </a:solidFill>
                <a:latin typeface="+mj-lt"/>
              </a:defRPr>
            </a:lvl1pPr>
            <a:lvl2pPr marL="911977" indent="-383990">
              <a:lnSpc>
                <a:spcPct val="100000"/>
              </a:lnSpc>
              <a:defRPr sz="3067">
                <a:latin typeface="+mj-lt"/>
              </a:defRPr>
            </a:lvl2pPr>
            <a:lvl3pPr marL="1382965" indent="-374391">
              <a:lnSpc>
                <a:spcPct val="100000"/>
              </a:lnSpc>
              <a:defRPr sz="2400">
                <a:latin typeface="+mj-lt"/>
              </a:defRPr>
            </a:lvl3pPr>
            <a:lvl4pPr marL="1775956" indent="-345591">
              <a:lnSpc>
                <a:spcPct val="100000"/>
              </a:lnSpc>
              <a:defRPr sz="2000">
                <a:latin typeface="+mj-lt"/>
              </a:defRPr>
            </a:lvl4pPr>
            <a:lvl5pPr marL="2105347" indent="-335992">
              <a:lnSpc>
                <a:spcPct val="100000"/>
              </a:lnSpc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95911817-749B-AB42-85A4-B5CC2E1E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399" y="6336259"/>
            <a:ext cx="468183" cy="365125"/>
          </a:xfrm>
        </p:spPr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fld id="{6AA10EC0-CC52-A246-A2C3-81389B6F8C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0367C9-0E35-4043-AD9A-7FEB2A7E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65" y="637410"/>
            <a:ext cx="9816103" cy="1053277"/>
          </a:xfrm>
        </p:spPr>
        <p:txBody>
          <a:bodyPr/>
          <a:lstStyle>
            <a:lvl1pPr>
              <a:defRPr lang="en-GB" sz="3600" b="1" kern="1200" dirty="0">
                <a:solidFill>
                  <a:srgbClr val="2C2157"/>
                </a:solidFill>
                <a:effectLst/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2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17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9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9/11/25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99" r:id="rId8"/>
    <p:sldLayoutId id="2147483698" r:id="rId9"/>
    <p:sldLayoutId id="2147483664" r:id="rId10"/>
    <p:sldLayoutId id="2147483665" r:id="rId11"/>
    <p:sldLayoutId id="2147483666" r:id="rId12"/>
    <p:sldLayoutId id="2147483651" r:id="rId13"/>
    <p:sldLayoutId id="2147483670" r:id="rId14"/>
    <p:sldLayoutId id="2147483667" r:id="rId15"/>
    <p:sldLayoutId id="2147483668" r:id="rId16"/>
    <p:sldLayoutId id="2147483671" r:id="rId17"/>
    <p:sldLayoutId id="2147483669" r:id="rId18"/>
    <p:sldLayoutId id="2147483653" r:id="rId19"/>
    <p:sldLayoutId id="2147483672" r:id="rId20"/>
    <p:sldLayoutId id="2147483673" r:id="rId21"/>
    <p:sldLayoutId id="2147483674" r:id="rId22"/>
    <p:sldLayoutId id="2147483676" r:id="rId23"/>
    <p:sldLayoutId id="2147483652" r:id="rId24"/>
    <p:sldLayoutId id="2147483677" r:id="rId25"/>
    <p:sldLayoutId id="2147483678" r:id="rId26"/>
    <p:sldLayoutId id="2147483679" r:id="rId27"/>
    <p:sldLayoutId id="2147483681" r:id="rId28"/>
    <p:sldLayoutId id="2147483654" r:id="rId29"/>
    <p:sldLayoutId id="2147483682" r:id="rId30"/>
    <p:sldLayoutId id="2147483683" r:id="rId31"/>
    <p:sldLayoutId id="2147483684" r:id="rId32"/>
    <p:sldLayoutId id="2147483685" r:id="rId33"/>
    <p:sldLayoutId id="2147483657" r:id="rId34"/>
    <p:sldLayoutId id="2147483686" r:id="rId35"/>
    <p:sldLayoutId id="2147483687" r:id="rId36"/>
    <p:sldLayoutId id="2147483688" r:id="rId37"/>
    <p:sldLayoutId id="2147483689" r:id="rId38"/>
    <p:sldLayoutId id="2147483656" r:id="rId39"/>
    <p:sldLayoutId id="2147483690" r:id="rId40"/>
    <p:sldLayoutId id="2147483691" r:id="rId41"/>
    <p:sldLayoutId id="2147483692" r:id="rId42"/>
    <p:sldLayoutId id="2147483697" r:id="rId43"/>
    <p:sldLayoutId id="2147483658" r:id="rId44"/>
    <p:sldLayoutId id="2147483693" r:id="rId45"/>
    <p:sldLayoutId id="2147483694" r:id="rId46"/>
    <p:sldLayoutId id="2147483695" r:id="rId47"/>
    <p:sldLayoutId id="2147483696" r:id="rId48"/>
    <p:sldLayoutId id="2147483700" r:id="rId49"/>
    <p:sldLayoutId id="2147483701" r:id="rId5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E49D-DA51-EE4B-9BCB-B0ABEA67D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413" y="3939932"/>
            <a:ext cx="10436778" cy="25499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Assessment 2: Group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C5953-5326-2A4B-B611-1BF67D7B2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411" y="4100660"/>
            <a:ext cx="10879837" cy="1282045"/>
          </a:xfrm>
        </p:spPr>
        <p:txBody>
          <a:bodyPr>
            <a:normAutofit/>
          </a:bodyPr>
          <a:lstStyle/>
          <a:p>
            <a:r>
              <a:rPr lang="en-US" sz="1800" dirty="0"/>
              <a:t>HIT140 FOUNDATIONS OF DATA SCIENCE</a:t>
            </a:r>
          </a:p>
          <a:p>
            <a:r>
              <a:rPr lang="en-US" sz="2000" dirty="0"/>
              <a:t>Group- 73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B21B072-1CA1-44DC-8D96-09CAFF897DB1}"/>
              </a:ext>
            </a:extLst>
          </p:cNvPr>
          <p:cNvSpPr txBox="1">
            <a:spLocks/>
          </p:cNvSpPr>
          <p:nvPr/>
        </p:nvSpPr>
        <p:spPr>
          <a:xfrm>
            <a:off x="743411" y="5197508"/>
            <a:ext cx="10705173" cy="109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FCCA67-AE31-6D53-68C4-CA1D20F4B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645317"/>
              </p:ext>
            </p:extLst>
          </p:nvPr>
        </p:nvGraphicFramePr>
        <p:xfrm>
          <a:off x="2031997" y="5096052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018285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39120758"/>
                    </a:ext>
                  </a:extLst>
                </a:gridCol>
              </a:tblGrid>
              <a:tr h="356028">
                <a:tc>
                  <a:txBody>
                    <a:bodyPr/>
                    <a:lstStyle/>
                    <a:p>
                      <a:r>
                        <a:rPr lang="en-US" dirty="0"/>
                        <a:t>Team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0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Md. Iftakharul Alam Chowdhury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S372376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8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Mohammed Sajid Salim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S372433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93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Rupam Golder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S392014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89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011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A6698E-7F17-F7A5-4217-54562C8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EC0-CC52-A246-A2C3-81389B6F8C6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7664C9-8896-1EF8-0C64-5B55DC28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</a:t>
            </a:r>
            <a:endParaRPr lang="en-US" b="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1563B14-FC13-5BB0-EDB5-1A2513FE7DF7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571330" y="1929870"/>
            <a:ext cx="1119017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risk ~ season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seconds_after_rat_arrival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hours_after_sunset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Season effect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borderline significant (p = 0.049)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Hours after sunset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borderline (p = 0.060)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Rat arrival timing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not significant (p = 0.279)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Pseudo R²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0.006 (weak explanatory power)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Takeaway: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Seasonal differences exist, but overall predictors weak.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831F57-4EA4-AAAA-34EF-9E17E677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94" y="3841150"/>
            <a:ext cx="6018038" cy="26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9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28E6E-B564-B648-6C96-F6B3BEA30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4056A-F810-BAAF-F6D8-09932FFF9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EC0-CC52-A246-A2C3-81389B6F8C6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B09C52-0C4A-EBB8-A6CE-B94273E3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Regression</a:t>
            </a:r>
            <a:endParaRPr lang="en-US" b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08222E-EACC-F3DA-B7BA-1008C995E708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492942" y="2659098"/>
            <a:ext cx="56030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bat_landing_to_food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~ season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seconds_after_rat_arrival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hours_after_sunset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Season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+6.6 seconds (p = 0.008)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Other predictors non-significant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R² = 0.01 (weak explanatory power)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Takeaway: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Season modestly increases bat hesitation before approaching food.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C8CD2-62EA-D330-7FA3-BB1D4155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919" y="1888566"/>
            <a:ext cx="5087999" cy="36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9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46A75-8F01-C146-2A5A-5EE8744D6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2A2C6EEC-DA61-E343-2A49-942D306B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0BA07C-6CFE-4D42-9264-04594C2AAC93}" type="slidenum">
              <a:rPr lang="nl-NL" altLang="nl-BE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nl-NL" altLang="nl-BE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3A690-7444-BF8D-D402-6746A87D4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Conclusions</a:t>
            </a:r>
            <a:endParaRPr lang="en-US" b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380F404-E1C0-7AE7-6300-4FBAA34ED585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536761" y="2841806"/>
            <a:ext cx="1077540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Bats change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behaviour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presence of rats.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Risk-taking bats take longer to approach food.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Seasonal variation influences both risk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behaviour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approach time.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Evidence supports: bats perceive rats as competitors and potential threats.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Predictive models weak →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behaviour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likely influenced by unmeasured ecological factors.</a:t>
            </a:r>
          </a:p>
        </p:txBody>
      </p:sp>
    </p:spTree>
    <p:extLst>
      <p:ext uri="{BB962C8B-B14F-4D97-AF65-F5344CB8AC3E}">
        <p14:creationId xmlns:p14="http://schemas.microsoft.com/office/powerpoint/2010/main" val="398292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73668-0F29-06C8-9633-2510C9EA5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67C44A-30FB-C894-29B4-D1EA3526811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36761" y="2432115"/>
            <a:ext cx="10948827" cy="39380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rgbClr val="2C2157"/>
                </a:solidFill>
              </a:rPr>
              <a:t>Thank You</a:t>
            </a:r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DA3AD387-06F5-ECBF-B34E-CD588735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0BA07C-6CFE-4D42-9264-04594C2AAC93}" type="slidenum">
              <a:rPr lang="nl-NL" altLang="nl-BE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nl-NL" altLang="nl-BE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06091-50DA-4D93-34E9-C7271975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5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B006D-18E9-DCF2-A1FA-F3B87981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3F1DF-14B1-14E9-F794-F23436F0CF2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36765" y="2639505"/>
            <a:ext cx="10948823" cy="37306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Species: </a:t>
            </a:r>
            <a:r>
              <a:rPr lang="en-US" sz="2400" dirty="0"/>
              <a:t>Egyptian Fruit Bats &amp; Black Rats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Setting:</a:t>
            </a:r>
            <a:r>
              <a:rPr lang="en-US" sz="2400" dirty="0"/>
              <a:t> Semi-natural colony, food platform, 7-month observation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Key Question: </a:t>
            </a:r>
            <a:r>
              <a:rPr lang="en-US" sz="2400" dirty="0"/>
              <a:t>Do bats perceive rats as predators?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Hypothesis: </a:t>
            </a:r>
            <a:r>
              <a:rPr lang="en-US" sz="2400" dirty="0"/>
              <a:t>If rats are threats → bats show avoidance/vigilance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B6ADA15D-44E0-392B-DA03-084E3D8D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0BA07C-6CFE-4D42-9264-04594C2AAC93}" type="slidenum">
              <a:rPr lang="nl-NL" altLang="nl-BE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nl-NL" altLang="nl-BE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293CA-F18B-02F1-B140-69E43EFA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Research Context</a:t>
            </a:r>
          </a:p>
        </p:txBody>
      </p:sp>
    </p:spTree>
    <p:extLst>
      <p:ext uri="{BB962C8B-B14F-4D97-AF65-F5344CB8AC3E}">
        <p14:creationId xmlns:p14="http://schemas.microsoft.com/office/powerpoint/2010/main" val="335340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B000B-9564-6A35-49D1-6A1292858BEE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aim to determine whether bats view rats not only as competitors for food but also as potential predators. If bats perceive rats as a predation threat, this should be reflected in stronger avoidance behaviors or heightened vigilance when bats forage on the food platform.</a:t>
            </a:r>
          </a:p>
          <a:p>
            <a:pPr marL="0" indent="0">
              <a:buNone/>
            </a:pPr>
            <a:r>
              <a:rPr lang="en-US" sz="2400" b="1" dirty="0"/>
              <a:t>Key Figures: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Use data science methods (Python only) to test whether bats treat rats as potential predators.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Analyze risk-taking behavior (risk=1) vs risk-avoidance (risk=0).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Combine descriptive statistics, inferential tests, and regression models.</a:t>
            </a:r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A6F7081E-3150-4F3D-A923-6BBF5D3F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0BA07C-6CFE-4D42-9264-04594C2AAC93}" type="slidenum">
              <a:rPr lang="nl-NL" altLang="nl-BE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nl-NL" altLang="nl-BE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0CD1B41-3228-6F48-DE0F-2396576A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Objective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B71AC1-A5B3-8F8D-7D3D-8F601E150C8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36761" y="1838485"/>
            <a:ext cx="10948827" cy="287491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Datasets Overview:</a:t>
            </a:r>
          </a:p>
          <a:p>
            <a:r>
              <a:rPr lang="en-US" dirty="0"/>
              <a:t>dataset1.csv: Individual bat–rat events.</a:t>
            </a:r>
          </a:p>
          <a:p>
            <a:r>
              <a:rPr lang="en-US" dirty="0"/>
              <a:t>dataset2.csv: Aggregated 30-min observation periods.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Data Cleaning &amp; Preparation:</a:t>
            </a:r>
          </a:p>
          <a:p>
            <a:r>
              <a:rPr lang="en-US" dirty="0"/>
              <a:t>Converting datetimes, </a:t>
            </a:r>
          </a:p>
          <a:p>
            <a:r>
              <a:rPr lang="en-US" dirty="0"/>
              <a:t>coercing </a:t>
            </a:r>
            <a:r>
              <a:rPr lang="en-US" dirty="0" err="1"/>
              <a:t>numerics</a:t>
            </a:r>
            <a:r>
              <a:rPr lang="en-US" dirty="0"/>
              <a:t>.</a:t>
            </a:r>
          </a:p>
          <a:p>
            <a:r>
              <a:rPr lang="en-US" dirty="0"/>
              <a:t>Creating bins for “seconds after rat </a:t>
            </a:r>
            <a:r>
              <a:rPr lang="en-US" dirty="0" err="1"/>
              <a:t>arrival”.Filtering</a:t>
            </a:r>
            <a:r>
              <a:rPr lang="en-US" dirty="0"/>
              <a:t> missing values.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1BD6F-0A03-2E4B-F00D-98D308AF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0EC0-CC52-A246-A2C3-81389B6F8C6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2CEDE0-0CEF-5FAD-18BB-F9F0B035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3675475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A37A-5BD7-7C1E-9A01-ABB6E00CE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D1A909EC-39C5-967A-A284-DD527EA2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0BA07C-6CFE-4D42-9264-04594C2AAC93}" type="slidenum">
              <a:rPr lang="nl-NL" altLang="nl-BE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nl-NL" altLang="nl-BE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F29F5-C364-235D-6A59-8AE53019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Descriptive Insights</a:t>
            </a:r>
            <a:endParaRPr lang="en-US" b="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47E8837-04AC-5221-233E-747179A89586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536575" y="1932057"/>
            <a:ext cx="895245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Histogram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bat_landing_to_food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right-skewed distribution.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Scatterplot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More rat arrivals generally coincide with more bat landings.</a:t>
            </a:r>
          </a:p>
        </p:txBody>
      </p:sp>
      <p:pic>
        <p:nvPicPr>
          <p:cNvPr id="12" name="Picture 11" descr="A graph of a distribution of food&#10;&#10;AI-generated content may be incorrect.">
            <a:extLst>
              <a:ext uri="{FF2B5EF4-FFF2-40B4-BE49-F238E27FC236}">
                <a16:creationId xmlns:a16="http://schemas.microsoft.com/office/drawing/2014/main" id="{1855A7FD-D1B1-F967-92D1-B85560ED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4" y="2881313"/>
            <a:ext cx="5156517" cy="3867388"/>
          </a:xfrm>
          <a:prstGeom prst="rect">
            <a:avLst/>
          </a:prstGeom>
        </p:spPr>
      </p:pic>
      <p:pic>
        <p:nvPicPr>
          <p:cNvPr id="14" name="Picture 13" descr="A graph of different numbers&#10;&#10;AI-generated content may be incorrect.">
            <a:extLst>
              <a:ext uri="{FF2B5EF4-FFF2-40B4-BE49-F238E27FC236}">
                <a16:creationId xmlns:a16="http://schemas.microsoft.com/office/drawing/2014/main" id="{A607015B-56F4-B41A-E686-172163677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843" y="2881312"/>
            <a:ext cx="5093428" cy="38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0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242A9-6153-BFBA-AC1B-8011B01D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1CED3DA7-3A41-E9B3-6D72-AE7989C5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0BA07C-6CFE-4D42-9264-04594C2AAC93}" type="slidenum">
              <a:rPr lang="nl-NL" altLang="nl-BE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nl-NL" altLang="nl-BE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868B4-62DB-7F1A-66F6-392B9B4B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Descriptive Insights</a:t>
            </a:r>
            <a:endParaRPr lang="en-US" b="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A9339DA-1CC5-0413-F77F-21E446E065E1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536575" y="2085945"/>
            <a:ext cx="69986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 err="1"/>
              <a:t>Piechart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Distribution of season and distribution of risk</a:t>
            </a:r>
          </a:p>
        </p:txBody>
      </p:sp>
      <p:pic>
        <p:nvPicPr>
          <p:cNvPr id="3" name="Picture 2" descr="distribution of season (dataset 1).png">
            <a:extLst>
              <a:ext uri="{FF2B5EF4-FFF2-40B4-BE49-F238E27FC236}">
                <a16:creationId xmlns:a16="http://schemas.microsoft.com/office/drawing/2014/main" id="{C1BF2F74-5AC1-1FAA-1731-AB5A271F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96" y="2881312"/>
            <a:ext cx="4218019" cy="3976688"/>
          </a:xfrm>
          <a:prstGeom prst="rect">
            <a:avLst/>
          </a:prstGeom>
        </p:spPr>
      </p:pic>
      <p:pic>
        <p:nvPicPr>
          <p:cNvPr id="4" name="Picture 3" descr="distribution of Risk (dataset 1).png">
            <a:extLst>
              <a:ext uri="{FF2B5EF4-FFF2-40B4-BE49-F238E27FC236}">
                <a16:creationId xmlns:a16="http://schemas.microsoft.com/office/drawing/2014/main" id="{CD943F71-CBEB-8B49-39D7-104BC72B0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81312"/>
            <a:ext cx="4218019" cy="38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6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68762-B190-89B0-E291-ACFBAF0F0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4ED03735-593B-3E40-E636-88E294B7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0BA07C-6CFE-4D42-9264-04594C2AAC93}" type="slidenum">
              <a:rPr lang="nl-NL" altLang="nl-BE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nl-NL" altLang="nl-BE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132E5-7CCC-B520-DF74-D6E6D7E4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Descriptive Insights</a:t>
            </a:r>
            <a:endParaRPr lang="en-US" b="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A7EA6EF-D5F5-3EE8-EDF9-EB614E2601BF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536575" y="2085945"/>
            <a:ext cx="42704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 err="1"/>
              <a:t>Piechart</a:t>
            </a:r>
            <a:r>
              <a:rPr lang="en-US" altLang="en-US" sz="2000" b="1" dirty="0"/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Distribution of </a:t>
            </a:r>
            <a:r>
              <a:rPr lang="en-US" altLang="en-US" sz="2000" dirty="0"/>
              <a:t>month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 descr="distribution of month (dataset 1).png">
            <a:extLst>
              <a:ext uri="{FF2B5EF4-FFF2-40B4-BE49-F238E27FC236}">
                <a16:creationId xmlns:a16="http://schemas.microsoft.com/office/drawing/2014/main" id="{307B09F9-0D0B-EF6E-8150-F32AB17BC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665707"/>
            <a:ext cx="4218019" cy="4209467"/>
          </a:xfrm>
          <a:prstGeom prst="rect">
            <a:avLst/>
          </a:prstGeom>
        </p:spPr>
      </p:pic>
      <p:pic>
        <p:nvPicPr>
          <p:cNvPr id="6" name="Picture 5" descr="Distribution of month (dataset 2).png">
            <a:extLst>
              <a:ext uri="{FF2B5EF4-FFF2-40B4-BE49-F238E27FC236}">
                <a16:creationId xmlns:a16="http://schemas.microsoft.com/office/drawing/2014/main" id="{666032C6-EE11-4BF9-437E-DC4D309D0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841" y="2665707"/>
            <a:ext cx="4218019" cy="420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4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1E0E-B989-A8E8-9B00-04634DF14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3A64877D-23A0-DBED-8F55-B0B4FBA7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0BA07C-6CFE-4D42-9264-04594C2AAC93}" type="slidenum">
              <a:rPr lang="nl-NL" altLang="nl-BE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nl-NL" altLang="nl-BE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CC85C-1AFB-15F5-6544-2C4B5FDA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Descriptive Insights</a:t>
            </a:r>
            <a:endParaRPr lang="en-US" b="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0935128-BD66-4A2C-F2A5-5097F8F7C150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536575" y="2085945"/>
            <a:ext cx="101071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Histogram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Distribution of Bat landing Number and Bat landing to food by month</a:t>
            </a:r>
          </a:p>
        </p:txBody>
      </p:sp>
      <p:pic>
        <p:nvPicPr>
          <p:cNvPr id="3" name="Picture 2" descr="Distribution of Bat landing Number (dataset 2).png">
            <a:extLst>
              <a:ext uri="{FF2B5EF4-FFF2-40B4-BE49-F238E27FC236}">
                <a16:creationId xmlns:a16="http://schemas.microsoft.com/office/drawing/2014/main" id="{F0D19B2E-A910-D00A-09FF-79B40CA79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5707"/>
            <a:ext cx="6493790" cy="3976687"/>
          </a:xfrm>
          <a:prstGeom prst="rect">
            <a:avLst/>
          </a:prstGeom>
        </p:spPr>
      </p:pic>
      <p:pic>
        <p:nvPicPr>
          <p:cNvPr id="4" name="Picture 3" descr="Bat landing to food by Month (dataset 1).png">
            <a:extLst>
              <a:ext uri="{FF2B5EF4-FFF2-40B4-BE49-F238E27FC236}">
                <a16:creationId xmlns:a16="http://schemas.microsoft.com/office/drawing/2014/main" id="{A11EF9D8-6DD2-3839-8D90-D92035E3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867" y="2665706"/>
            <a:ext cx="4990454" cy="41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A0480-C5FA-D2A6-CCFB-AE3CD40F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1638F-12F3-33C9-E062-D795F77BFB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36761" y="2630078"/>
            <a:ext cx="5402126" cy="3799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Question:</a:t>
            </a:r>
            <a:r>
              <a:rPr lang="en-US" sz="1800" dirty="0"/>
              <a:t> Do risk-taking vs. risk-avoidance bats differ in time-to-food?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Medians: Risk=0 → </a:t>
            </a:r>
            <a:r>
              <a:rPr lang="en-US" sz="1800" b="1" dirty="0"/>
              <a:t>2 s</a:t>
            </a:r>
            <a:r>
              <a:rPr lang="en-US" sz="1800" dirty="0"/>
              <a:t>, Risk=1 → </a:t>
            </a:r>
            <a:r>
              <a:rPr lang="en-US" sz="1800" b="1" dirty="0"/>
              <a:t>7 s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U = 68,002, </a:t>
            </a:r>
            <a:r>
              <a:rPr lang="en-US" sz="1800" b="1" dirty="0"/>
              <a:t>p &lt; 0.0000000000000000001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Cliff’s delta = </a:t>
            </a:r>
            <a:r>
              <a:rPr lang="en-US" sz="1800" b="1" dirty="0"/>
              <a:t>0.34</a:t>
            </a:r>
            <a:r>
              <a:rPr lang="en-US" sz="1800" dirty="0"/>
              <a:t> (moderate effect)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/>
              <a:t>Interpretation:</a:t>
            </a:r>
            <a:r>
              <a:rPr lang="en-US" sz="1800" dirty="0"/>
              <a:t> Risk-taking bats </a:t>
            </a:r>
            <a:r>
              <a:rPr lang="en-US" sz="1800" b="1" dirty="0"/>
              <a:t>delayed feeding more</a:t>
            </a:r>
            <a:r>
              <a:rPr lang="en-US" sz="1800" dirty="0"/>
              <a:t> than avoidance bats.</a:t>
            </a:r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5DF79D25-CAF5-6B99-4074-23C9BCAA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0BA07C-6CFE-4D42-9264-04594C2AAC93}" type="slidenum">
              <a:rPr lang="nl-NL" altLang="nl-BE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nl-NL" altLang="nl-BE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4D965-8106-C63F-9A3A-6CE89E4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65" y="923827"/>
            <a:ext cx="9816103" cy="1008668"/>
          </a:xfrm>
        </p:spPr>
        <p:txBody>
          <a:bodyPr/>
          <a:lstStyle/>
          <a:p>
            <a:pPr algn="ctr"/>
            <a:r>
              <a:rPr lang="en-US" dirty="0"/>
              <a:t>Mann–Whitney U Test</a:t>
            </a:r>
            <a:endParaRPr lang="en-US" b="0" dirty="0"/>
          </a:p>
        </p:txBody>
      </p:sp>
      <p:pic>
        <p:nvPicPr>
          <p:cNvPr id="5" name="Picture 4" descr="A graph of food by risk group&#10;&#10;AI-generated content may be incorrect.">
            <a:extLst>
              <a:ext uri="{FF2B5EF4-FFF2-40B4-BE49-F238E27FC236}">
                <a16:creationId xmlns:a16="http://schemas.microsoft.com/office/drawing/2014/main" id="{82E5BDC4-7D0B-ECE2-7840-F76A572C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63" y="1750975"/>
            <a:ext cx="5779336" cy="43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937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494193543"/>
</p:tagLst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624</TotalTime>
  <Words>541</Words>
  <Application>Microsoft Macintosh PowerPoint</Application>
  <PresentationFormat>Widescreen</PresentationFormat>
  <Paragraphs>88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Speak Pro</vt:lpstr>
      <vt:lpstr>Calibri</vt:lpstr>
      <vt:lpstr>Wingdings</vt:lpstr>
      <vt:lpstr>Office Theme</vt:lpstr>
      <vt:lpstr>Assessment 2: Group Project Presentation</vt:lpstr>
      <vt:lpstr>Research Context</vt:lpstr>
      <vt:lpstr>Objective</vt:lpstr>
      <vt:lpstr>Datasets</vt:lpstr>
      <vt:lpstr>Descriptive Insights</vt:lpstr>
      <vt:lpstr>Descriptive Insights</vt:lpstr>
      <vt:lpstr>Descriptive Insights</vt:lpstr>
      <vt:lpstr>Descriptive Insights</vt:lpstr>
      <vt:lpstr>Mann–Whitney U Test</vt:lpstr>
      <vt:lpstr>Logistic Regression</vt:lpstr>
      <vt:lpstr>Linear Regression</vt:lpstr>
      <vt:lpstr>Key Conclusions</vt:lpstr>
      <vt:lpstr>PowerPoint Presentation</vt:lpstr>
    </vt:vector>
  </TitlesOfParts>
  <Company>Charles Darwin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ICT Business Analysis</dc:title>
  <dc:creator>Cherry Sriratanaviriyakul</dc:creator>
  <cp:lastModifiedBy>Rupam Golder</cp:lastModifiedBy>
  <cp:revision>17</cp:revision>
  <dcterms:created xsi:type="dcterms:W3CDTF">2023-11-23T00:57:02Z</dcterms:created>
  <dcterms:modified xsi:type="dcterms:W3CDTF">2025-09-10T20:38:23Z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